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5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1419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296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2">
          <p15:clr>
            <a:srgbClr val="A4A3A4"/>
          </p15:clr>
        </p15:guide>
        <p15:guide id="2" pos="2805">
          <p15:clr>
            <a:srgbClr val="A4A3A4"/>
          </p15:clr>
        </p15:guide>
        <p15:guide id="3" orient="horz" pos="2933">
          <p15:clr>
            <a:srgbClr val="A4A3A4"/>
          </p15:clr>
        </p15:guide>
        <p15:guide id="4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0" y="78"/>
      </p:cViewPr>
      <p:guideLst>
        <p:guide orient="horz" pos="12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62"/>
        <p:guide pos="2805"/>
        <p:guide orient="horz" pos="2933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1"/>
            <a:ext cx="3012820" cy="465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00" tIns="46450" rIns="92900" bIns="4645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39660" y="1"/>
            <a:ext cx="3013999" cy="465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00" tIns="46450" rIns="92900" bIns="4645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73063" y="698500"/>
            <a:ext cx="6208712" cy="3492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95720" y="4420675"/>
            <a:ext cx="5563399" cy="4188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00" tIns="46450" rIns="92900" bIns="46450" anchor="t" anchorCtr="0"/>
          <a:lstStyle>
            <a:lvl1pPr marL="457200" marR="0" lvl="0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8841349"/>
            <a:ext cx="3012820" cy="465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00" tIns="46450" rIns="92900" bIns="4645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39660" y="8841349"/>
            <a:ext cx="3013999" cy="465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00" tIns="46450" rIns="92900" bIns="46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924558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73063" y="698500"/>
            <a:ext cx="6208712" cy="3492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74" name="Google Shape;74;p1:notes"/>
          <p:cNvSpPr txBox="1">
            <a:spLocks noGrp="1"/>
          </p:cNvSpPr>
          <p:nvPr>
            <p:ph type="body" idx="1"/>
          </p:nvPr>
        </p:nvSpPr>
        <p:spPr>
          <a:xfrm>
            <a:off x="695720" y="4420675"/>
            <a:ext cx="5563399" cy="4188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00" tIns="46450" rIns="92900" bIns="46450" anchor="t" anchorCtr="0">
            <a:noAutofit/>
          </a:bodyPr>
          <a:lstStyle/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US" b="1"/>
              <a:t>Local Instructors can determine whether to train all counselors or only more experienced counselors in all aspects of education benefits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US" b="1"/>
              <a:t>Counselors who are not trained should NOT prepare returns with possible education benefits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US" b="1"/>
              <a:t>The Bogart Education Calculator can be used to determine most advantageous education benefit available – note that it does not consider a Sch C business expense alternative. </a:t>
            </a:r>
            <a:endParaRPr/>
          </a:p>
          <a:p>
            <a:pPr marL="628650" marR="0" lvl="1" indent="-1714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US" b="1"/>
              <a:t>See instructions and training video at cotaxaide.org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US" b="1"/>
              <a:t>The Tuition and Fees deduction expired 12/31/17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US" b="1"/>
              <a:t>T&amp;F material is at the end of the lesson in the event it is extended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US" b="1"/>
              <a:t>Pub 4491-X will advise if T&amp;F deduction is extended</a:t>
            </a:r>
            <a:endParaRPr b="1"/>
          </a:p>
          <a:p>
            <a:pPr marL="171450" marR="0" lvl="0" indent="-952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b="1"/>
          </a:p>
          <a:p>
            <a:pPr marL="171450" lvl="0" indent="-952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/>
          </a:p>
        </p:txBody>
      </p:sp>
      <p:sp>
        <p:nvSpPr>
          <p:cNvPr id="75" name="Google Shape;75;p1:notes"/>
          <p:cNvSpPr txBox="1">
            <a:spLocks noGrp="1"/>
          </p:cNvSpPr>
          <p:nvPr>
            <p:ph type="sldNum" idx="12"/>
          </p:nvPr>
        </p:nvSpPr>
        <p:spPr>
          <a:xfrm>
            <a:off x="3939660" y="8841349"/>
            <a:ext cx="3013999" cy="465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00" tIns="46450" rIns="92900" bIns="4645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1:notes"/>
          <p:cNvSpPr txBox="1">
            <a:spLocks noGrp="1"/>
          </p:cNvSpPr>
          <p:nvPr>
            <p:ph type="dt" idx="10"/>
          </p:nvPr>
        </p:nvSpPr>
        <p:spPr>
          <a:xfrm>
            <a:off x="3939660" y="1"/>
            <a:ext cx="3013999" cy="465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00" tIns="46450" rIns="92900" bIns="4645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3177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>
            <a:spLocks noGrp="1"/>
          </p:cNvSpPr>
          <p:nvPr>
            <p:ph type="body" idx="1"/>
          </p:nvPr>
        </p:nvSpPr>
        <p:spPr>
          <a:xfrm>
            <a:off x="695720" y="4420675"/>
            <a:ext cx="5563399" cy="4188887"/>
          </a:xfrm>
          <a:prstGeom prst="rect">
            <a:avLst/>
          </a:prstGeom>
        </p:spPr>
        <p:txBody>
          <a:bodyPr spcFirstLastPara="1" wrap="square" lIns="92900" tIns="46450" rIns="92900" bIns="4645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73063" y="698500"/>
            <a:ext cx="6208712" cy="3492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06842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2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 w="9525" cap="flat" cmpd="sng">
            <a:solidFill>
              <a:srgbClr val="CF21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2"/>
          <p:cNvSpPr txBox="1">
            <a:spLocks noGrp="1"/>
          </p:cNvSpPr>
          <p:nvPr>
            <p:ph type="subTitle" idx="1"/>
          </p:nvPr>
        </p:nvSpPr>
        <p:spPr>
          <a:xfrm>
            <a:off x="916503" y="3697339"/>
            <a:ext cx="6966440" cy="1112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2240"/>
              <a:buNone/>
              <a:defRPr sz="3200">
                <a:solidFill>
                  <a:schemeClr val="lt1"/>
                </a:solidFill>
              </a:defRPr>
            </a:lvl1pPr>
            <a:lvl2pPr lvl="1" algn="ctr">
              <a:spcBef>
                <a:spcPts val="900"/>
              </a:spcBef>
              <a:spcAft>
                <a:spcPts val="0"/>
              </a:spcAft>
              <a:buSzPts val="30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264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3" y="5056020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2"/>
          <p:cNvSpPr/>
          <p:nvPr/>
        </p:nvSpPr>
        <p:spPr>
          <a:xfrm>
            <a:off x="2" y="5056019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2"/>
          <p:cNvSpPr txBox="1"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1" y="5080552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body" idx="1"/>
          </p:nvPr>
        </p:nvSpPr>
        <p:spPr>
          <a:xfrm>
            <a:off x="1282700" y="1754188"/>
            <a:ext cx="466344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body" idx="2"/>
          </p:nvPr>
        </p:nvSpPr>
        <p:spPr>
          <a:xfrm>
            <a:off x="6396039" y="1754188"/>
            <a:ext cx="466344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3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800">
          <p15:clr>
            <a:srgbClr val="FBAE40"/>
          </p15:clr>
        </p15:guide>
        <p15:guide id="2" pos="6944">
          <p15:clr>
            <a:srgbClr val="FBAE40"/>
          </p15:clr>
        </p15:guide>
        <p15:guide id="3" orient="horz" pos="828">
          <p15:clr>
            <a:srgbClr val="FBAE40"/>
          </p15:clr>
        </p15:guide>
        <p15:guide id="4" pos="1067">
          <p15:clr>
            <a:srgbClr val="FBAE40"/>
          </p15:clr>
        </p15:guide>
        <p15:guide id="5" pos="925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"/>
          <p:cNvSpPr txBox="1">
            <a:spLocks noGrp="1"/>
          </p:cNvSpPr>
          <p:nvPr>
            <p:ph type="body" idx="1"/>
          </p:nvPr>
        </p:nvSpPr>
        <p:spPr>
          <a:xfrm>
            <a:off x="1270000" y="1535114"/>
            <a:ext cx="4663440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800"/>
              </a:spcBef>
              <a:spcAft>
                <a:spcPts val="0"/>
              </a:spcAft>
              <a:buSzPts val="1960"/>
              <a:buNone/>
              <a:defRPr sz="2800" b="1"/>
            </a:lvl1pPr>
            <a:lvl2pPr marL="914400" lvl="1" indent="-228600" algn="l">
              <a:spcBef>
                <a:spcPts val="9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body" idx="2"/>
          </p:nvPr>
        </p:nvSpPr>
        <p:spPr>
          <a:xfrm>
            <a:off x="6408616" y="1535114"/>
            <a:ext cx="4663440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800"/>
              </a:spcBef>
              <a:spcAft>
                <a:spcPts val="0"/>
              </a:spcAft>
              <a:buSzPts val="1960"/>
              <a:buNone/>
              <a:defRPr sz="2800" b="1"/>
            </a:lvl1pPr>
            <a:lvl2pPr marL="914400" lvl="1" indent="-228600" algn="l">
              <a:spcBef>
                <a:spcPts val="9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4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2" name="Google Shape;42;p4"/>
          <p:cNvSpPr txBox="1">
            <a:spLocks noGrp="1"/>
          </p:cNvSpPr>
          <p:nvPr>
            <p:ph type="body" idx="3"/>
          </p:nvPr>
        </p:nvSpPr>
        <p:spPr>
          <a:xfrm>
            <a:off x="1270001" y="2174876"/>
            <a:ext cx="4664075" cy="3779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3060" algn="l">
              <a:spcBef>
                <a:spcPts val="1800"/>
              </a:spcBef>
              <a:spcAft>
                <a:spcPts val="0"/>
              </a:spcAft>
              <a:buSzPts val="1960"/>
              <a:buChar char="■"/>
              <a:defRPr sz="2800"/>
            </a:lvl1pPr>
            <a:lvl2pPr marL="914400" lvl="1" indent="-396240" algn="l">
              <a:spcBef>
                <a:spcPts val="900"/>
              </a:spcBef>
              <a:spcAft>
                <a:spcPts val="0"/>
              </a:spcAft>
              <a:buSzPts val="2640"/>
              <a:buChar char="─"/>
              <a:defRPr sz="2400"/>
            </a:lvl2pPr>
            <a:lvl3pPr marL="1371600" lvl="2" indent="-368300" algn="l">
              <a:spcBef>
                <a:spcPts val="600"/>
              </a:spcBef>
              <a:spcAft>
                <a:spcPts val="0"/>
              </a:spcAft>
              <a:buSzPts val="22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4"/>
          <p:cNvSpPr txBox="1">
            <a:spLocks noGrp="1"/>
          </p:cNvSpPr>
          <p:nvPr>
            <p:ph type="body" idx="4"/>
          </p:nvPr>
        </p:nvSpPr>
        <p:spPr>
          <a:xfrm>
            <a:off x="6408616" y="2174876"/>
            <a:ext cx="4663440" cy="3779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3060" algn="l">
              <a:spcBef>
                <a:spcPts val="1800"/>
              </a:spcBef>
              <a:spcAft>
                <a:spcPts val="0"/>
              </a:spcAft>
              <a:buSzPts val="1960"/>
              <a:buChar char="■"/>
              <a:defRPr sz="2800"/>
            </a:lvl1pPr>
            <a:lvl2pPr marL="914400" lvl="1" indent="-396240" algn="l">
              <a:spcBef>
                <a:spcPts val="900"/>
              </a:spcBef>
              <a:spcAft>
                <a:spcPts val="0"/>
              </a:spcAft>
              <a:buSzPts val="2640"/>
              <a:buChar char="─"/>
              <a:defRPr sz="2400"/>
            </a:lvl2pPr>
            <a:lvl3pPr marL="1371600" lvl="2" indent="-368300" algn="l">
              <a:spcBef>
                <a:spcPts val="600"/>
              </a:spcBef>
              <a:spcAft>
                <a:spcPts val="0"/>
              </a:spcAft>
              <a:buSzPts val="22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4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Over">
  <p:cSld name="Text Ov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5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body" idx="1"/>
          </p:nvPr>
        </p:nvSpPr>
        <p:spPr>
          <a:xfrm>
            <a:off x="1278833" y="1761434"/>
            <a:ext cx="9753600" cy="2221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body" idx="2"/>
          </p:nvPr>
        </p:nvSpPr>
        <p:spPr>
          <a:xfrm>
            <a:off x="1278467" y="4108451"/>
            <a:ext cx="9753600" cy="1780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6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pos="800">
          <p15:clr>
            <a:srgbClr val="FBAE40"/>
          </p15:clr>
        </p15:guide>
        <p15:guide id="2" pos="6944">
          <p15:clr>
            <a:srgbClr val="FBAE40"/>
          </p15:clr>
        </p15:guide>
        <p15:guide id="3" orient="horz" pos="828">
          <p15:clr>
            <a:srgbClr val="FBAE40"/>
          </p15:clr>
        </p15:guide>
        <p15:guide id="4" pos="1067">
          <p15:clr>
            <a:srgbClr val="FBAE40"/>
          </p15:clr>
        </p15:guide>
        <p15:guide id="5" pos="9259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0" name="Google Shape;60;p7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7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de Bar">
  <p:cSld name="Side Ba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sldNum" idx="12"/>
          </p:nvPr>
        </p:nvSpPr>
        <p:spPr>
          <a:xfrm>
            <a:off x="1298941" y="6265305"/>
            <a:ext cx="5180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6" name="Google Shape;66;p8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8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8"/>
          <p:cNvSpPr/>
          <p:nvPr/>
        </p:nvSpPr>
        <p:spPr>
          <a:xfrm rot="-5400000">
            <a:off x="-2828541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8"/>
          <p:cNvSpPr txBox="1">
            <a:spLocks noGrp="1"/>
          </p:cNvSpPr>
          <p:nvPr>
            <p:ph type="title"/>
          </p:nvPr>
        </p:nvSpPr>
        <p:spPr>
          <a:xfrm rot="-5400000">
            <a:off x="-2255517" y="2278380"/>
            <a:ext cx="573024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8"/>
          <p:cNvSpPr/>
          <p:nvPr/>
        </p:nvSpPr>
        <p:spPr>
          <a:xfrm>
            <a:off x="451815" y="6132291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8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0840" algn="l" rtl="0">
              <a:spcBef>
                <a:spcPts val="1800"/>
              </a:spcBef>
              <a:spcAft>
                <a:spcPts val="0"/>
              </a:spcAft>
              <a:buClr>
                <a:srgbClr val="CF2124"/>
              </a:buClr>
              <a:buSzPts val="224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24180" algn="l" rtl="0">
              <a:spcBef>
                <a:spcPts val="900"/>
              </a:spcBef>
              <a:spcAft>
                <a:spcPts val="0"/>
              </a:spcAft>
              <a:buClr>
                <a:srgbClr val="CF2124"/>
              </a:buClr>
              <a:buSzPts val="3080"/>
              <a:buFont typeface="Calibri"/>
              <a:buChar char="─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96239" algn="l" rtl="0">
              <a:spcBef>
                <a:spcPts val="600"/>
              </a:spcBef>
              <a:spcAft>
                <a:spcPts val="0"/>
              </a:spcAft>
              <a:buClr>
                <a:srgbClr val="55493F"/>
              </a:buClr>
              <a:buSzPts val="26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1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1"/>
          <p:cNvSpPr/>
          <p:nvPr/>
        </p:nvSpPr>
        <p:spPr>
          <a:xfrm>
            <a:off x="0" y="1182571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transition>
    <p:fade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067">
          <p15:clr>
            <a:srgbClr val="F26B43"/>
          </p15:clr>
        </p15:guide>
        <p15:guide id="2" pos="683">
          <p15:clr>
            <a:srgbClr val="F26B43"/>
          </p15:clr>
        </p15:guide>
        <p15:guide id="3" orient="horz" pos="828">
          <p15:clr>
            <a:srgbClr val="F26B43"/>
          </p15:clr>
        </p15:guide>
        <p15:guide id="4" pos="800">
          <p15:clr>
            <a:srgbClr val="F26B43"/>
          </p15:clr>
        </p15:guide>
        <p15:guide id="5" orient="horz" pos="1344">
          <p15:clr>
            <a:srgbClr val="F26B43"/>
          </p15:clr>
        </p15:guide>
        <p15:guide id="6" pos="512">
          <p15:clr>
            <a:srgbClr val="F26B43"/>
          </p15:clr>
        </p15:guide>
        <p15:guide id="7" orient="horz" pos="105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9"/>
          <p:cNvSpPr txBox="1">
            <a:spLocks noGrp="1"/>
          </p:cNvSpPr>
          <p:nvPr>
            <p:ph type="subTitle" idx="1"/>
          </p:nvPr>
        </p:nvSpPr>
        <p:spPr>
          <a:xfrm>
            <a:off x="530578" y="3000376"/>
            <a:ext cx="7845777" cy="2076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520"/>
              <a:buNone/>
            </a:pPr>
            <a:r>
              <a:rPr lang="en-US" sz="3600" dirty="0"/>
              <a:t>New Jersey Slides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520"/>
              <a:buNone/>
            </a:pPr>
            <a:r>
              <a:rPr lang="en-US" sz="3600" dirty="0"/>
              <a:t>Tax Year </a:t>
            </a:r>
            <a:r>
              <a:rPr lang="en-US" sz="3600" dirty="0" smtClean="0"/>
              <a:t>2019</a:t>
            </a:r>
            <a:endParaRPr sz="3600" dirty="0"/>
          </a:p>
        </p:txBody>
      </p:sp>
      <p:sp>
        <p:nvSpPr>
          <p:cNvPr id="79" name="Google Shape;79;p9"/>
          <p:cNvSpPr txBox="1"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/>
              <a:t>Education Benefits</a:t>
            </a:r>
            <a:br>
              <a:rPr lang="en-US"/>
            </a:br>
            <a:endParaRPr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NJ </a:t>
            </a:r>
            <a:r>
              <a:rPr lang="en-US" dirty="0"/>
              <a:t>Training – </a:t>
            </a:r>
            <a:r>
              <a:rPr lang="en-US" dirty="0" smtClean="0"/>
              <a:t>TY2019</a:t>
            </a:r>
            <a:endParaRPr dirty="0"/>
          </a:p>
        </p:txBody>
      </p:sp>
      <p:sp>
        <p:nvSpPr>
          <p:cNvPr id="85" name="Google Shape;85;p10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1"/>
          </p:nvPr>
        </p:nvSpPr>
        <p:spPr>
          <a:xfrm>
            <a:off x="1077846" y="1707207"/>
            <a:ext cx="9740348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spcBef>
                <a:spcPts val="0"/>
              </a:spcBef>
              <a:spcAft>
                <a:spcPts val="0"/>
              </a:spcAft>
              <a:buSzPts val="2240"/>
              <a:buChar char="■"/>
            </a:pPr>
            <a:r>
              <a:rPr lang="en-US"/>
              <a:t>NJ does not allow any educational credits; therefore, education benefits generally only impact the Federal return </a:t>
            </a:r>
            <a:endParaRPr/>
          </a:p>
          <a:p>
            <a:pPr marL="341313" lvl="0" indent="-341313" algn="l" rtl="0">
              <a:spcBef>
                <a:spcPts val="1800"/>
              </a:spcBef>
              <a:spcAft>
                <a:spcPts val="0"/>
              </a:spcAft>
              <a:buSzPts val="2240"/>
              <a:buChar char="■"/>
            </a:pPr>
            <a:r>
              <a:rPr lang="en-US" dirty="0"/>
              <a:t>However, depending on method chosen to claim the expenses on the Federal return, it is possible that NJ refund/balance due can be impacted.  Always check combined results to determine best alternative </a:t>
            </a:r>
            <a:endParaRPr dirty="0"/>
          </a:p>
          <a:p>
            <a:pPr marL="341313" lvl="0" indent="-199073" algn="l" rtl="0">
              <a:spcBef>
                <a:spcPts val="1800"/>
              </a:spcBef>
              <a:spcAft>
                <a:spcPts val="0"/>
              </a:spcAft>
              <a:buSzPts val="2240"/>
              <a:buNone/>
            </a:pPr>
            <a:endParaRPr dirty="0"/>
          </a:p>
        </p:txBody>
      </p:sp>
      <p:sp>
        <p:nvSpPr>
          <p:cNvPr id="87" name="Google Shape;87;p10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/>
              <a:t>NJ Educational Benefits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8 Temple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168</Words>
  <Application>Microsoft Office PowerPoint</Application>
  <PresentationFormat>Widescreen</PresentationFormat>
  <Paragraphs>16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Noto Sans Symbols</vt:lpstr>
      <vt:lpstr>2018 Templet</vt:lpstr>
      <vt:lpstr>Education Benefits </vt:lpstr>
      <vt:lpstr>NJ Educational Benefits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Benefits </dc:title>
  <dc:creator>kathy</dc:creator>
  <cp:lastModifiedBy>Gale Stricker</cp:lastModifiedBy>
  <cp:revision>2</cp:revision>
  <dcterms:modified xsi:type="dcterms:W3CDTF">2019-11-23T17:07:52Z</dcterms:modified>
</cp:coreProperties>
</file>